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516" r:id="rId6"/>
    <p:sldId id="259" r:id="rId7"/>
    <p:sldId id="514" r:id="rId8"/>
    <p:sldId id="515" r:id="rId9"/>
    <p:sldId id="517" r:id="rId10"/>
    <p:sldId id="513" r:id="rId11"/>
    <p:sldId id="51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peaker Slides" id="{5CB7C6A5-55EF-4D85-8A9A-B44EA2603B3E}">
          <p14:sldIdLst>
            <p14:sldId id="256"/>
            <p14:sldId id="516"/>
            <p14:sldId id="259"/>
            <p14:sldId id="514"/>
            <p14:sldId id="515"/>
            <p14:sldId id="517"/>
            <p14:sldId id="513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6986B9-30AB-CD24-38B5-F5DAF19F64E0}" name="Heather Ackmann" initials="HA" userId="Heather Ackman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689028-719D-4A40-94BE-1F4B301825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8B223-F262-4396-9700-4AB1548217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0693D-C44C-470A-A69D-633C6B69EDB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53CF6-8D6F-4B5F-9AFF-2747BA325D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A91ED-005F-4730-82F2-2F98C95344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5C16E-E3E4-47BB-A994-123510EC2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3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500E-BFFC-4AA0-9904-4319D1543B58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7417C-C052-4BFF-9BC3-BB95952D1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7417C-C052-4BFF-9BC3-BB95952D17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6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Layout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6D9CC3-AA84-4835-98C4-4D0C4A717708}"/>
              </a:ext>
            </a:extLst>
          </p:cNvPr>
          <p:cNvSpPr/>
          <p:nvPr userDrawn="1"/>
        </p:nvSpPr>
        <p:spPr>
          <a:xfrm>
            <a:off x="4732257" y="0"/>
            <a:ext cx="6853286" cy="6155703"/>
          </a:xfrm>
          <a:prstGeom prst="rect">
            <a:avLst/>
          </a:pr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>
                  <a:alpha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131B9-A45F-47A3-ADF4-E6E61C27E8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33027" y="677008"/>
            <a:ext cx="6009455" cy="283295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9C1A-F39F-4096-BC37-95DA960332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8181" y="3508131"/>
            <a:ext cx="5561815" cy="1346673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Presenter(s) Name(s)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3F18-EF3B-489C-B782-31ED78C3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062C57-36F7-45C2-BD67-B9DABB2CA147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C29D-8027-45F2-83AB-9DC18F5E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65508" y="5722070"/>
            <a:ext cx="5561815" cy="264114"/>
          </a:xfrm>
        </p:spPr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1447C-4AD0-4C61-BD44-1DDCA1F3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36D7C3-F935-4101-93A7-97B5AE139A2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36F629E-1EF4-425C-8992-44B40AEE4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7717744" y="171662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4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8D3E1D-2F1F-41D0-8343-D8F59E618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4DEB624-FD20-429A-AA5B-555330BBE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457361"/>
            <a:ext cx="6783371" cy="2641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86C743FC-6C5E-46B1-9313-7F4DC35A0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8D3E1D-2F1F-41D0-8343-D8F59E618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264" y="0"/>
            <a:ext cx="597973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BF5C17-CA34-4128-A260-CC9BFB421040}"/>
              </a:ext>
            </a:extLst>
          </p:cNvPr>
          <p:cNvSpPr/>
          <p:nvPr userDrawn="1"/>
        </p:nvSpPr>
        <p:spPr>
          <a:xfrm>
            <a:off x="-1" y="254524"/>
            <a:ext cx="6429081" cy="602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AC6A3-A531-499F-A143-C07FFD895F85}"/>
              </a:ext>
            </a:extLst>
          </p:cNvPr>
          <p:cNvSpPr/>
          <p:nvPr userDrawn="1"/>
        </p:nvSpPr>
        <p:spPr>
          <a:xfrm>
            <a:off x="0" y="103695"/>
            <a:ext cx="5986021" cy="5467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B6141-A0AB-48B3-9232-FD03E2BBA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2827"/>
            <a:ext cx="5854700" cy="51819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8DB20E-2720-4D79-9322-13D02DF871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338" y="838200"/>
            <a:ext cx="6099060" cy="523449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&lt;!DOCTYPE html&gt;</a:t>
            </a:r>
          </a:p>
          <a:p>
            <a:pPr lvl="0"/>
            <a:r>
              <a:rPr lang="en-US"/>
              <a:t>&lt;html&gt;</a:t>
            </a:r>
          </a:p>
          <a:p>
            <a:pPr lvl="0"/>
            <a:r>
              <a:rPr lang="en-US"/>
              <a:t>&lt;body&gt;</a:t>
            </a:r>
          </a:p>
          <a:p>
            <a:pPr lvl="0"/>
            <a:endParaRPr lang="en-US"/>
          </a:p>
          <a:p>
            <a:pPr lvl="0"/>
            <a:r>
              <a:rPr lang="en-US"/>
              <a:t>&lt;h1&gt;This is a sample code slide for you to use to show code alongside a screenshot of a code editor or display sample.&lt;/h1&gt;</a:t>
            </a:r>
          </a:p>
          <a:p>
            <a:pPr lvl="0"/>
            <a:endParaRPr lang="en-US"/>
          </a:p>
          <a:p>
            <a:pPr lvl="0"/>
            <a:r>
              <a:rPr lang="en-US"/>
              <a:t>&lt;/body&gt;</a:t>
            </a:r>
          </a:p>
          <a:p>
            <a:pPr lvl="0"/>
            <a:r>
              <a:rPr lang="en-US"/>
              <a:t>&lt;/html&gt;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BC81CC-DD0A-40C1-92ED-4D851B393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6006" y="6457361"/>
            <a:ext cx="6783371" cy="2641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5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31E3E76-DE56-4734-B436-AB24BE35E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60338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harity Part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9A4CE7-A051-4EF6-B064-389CE8B0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4494" y="217925"/>
            <a:ext cx="6783371" cy="26411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6A0FE0-BFDE-4DF3-8F1B-C7B603EC7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264464" y="130803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854E-3113-42DB-B075-AFA208D9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3CE6-23F0-4231-A594-4DB495CF5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778AA-CD4D-40A9-B44C-8EA71B6C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E8A89-15C1-43CC-82E9-0C26CA1C362D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E740-EB19-4B77-B121-B79C4AE5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9054-006E-4741-AAA3-3298A204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 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156CBE-1769-4F1A-AB0A-F212D9D09E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F854E-3113-42DB-B075-AFA208D9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3CE6-23F0-4231-A594-4DB495CF5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41057D8-C5F0-4430-8F3A-C6F5EC561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E86358A-1345-4C53-9D48-432BE0C4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8521-5450-4294-9E75-5444AEDDCC9E}" type="datetime1">
              <a:rPr lang="en-US" smtClean="0"/>
              <a:t>1/14/2022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C87940-0D41-4335-A02E-3AF76F26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B51FFD-7DE3-4F6D-A4A5-06E9033F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Light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156CBE-1769-4F1A-AB0A-F212D9D09E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F854E-3113-42DB-B075-AFA208D9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3CE6-23F0-4231-A594-4DB495CF5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778AA-CD4D-40A9-B44C-8EA71B6C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B9429D5-C741-4885-B1A2-1889C0D7A1A0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E740-EB19-4B77-B121-B79C4AE5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9054-006E-4741-AAA3-3298A204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5036D7C3-F935-4101-93A7-97B5AE139A2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41057D8-C5F0-4430-8F3A-C6F5EC561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C1CC4-D61F-4533-891A-FBA66AADE2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>
                  <a:alpha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1E2B5-EF0E-4FF9-8E3E-86EFCDD4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291025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9C2A2-FE6E-4599-BD92-9BEF78A14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53255"/>
            <a:ext cx="10515600" cy="134522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8BA6-2056-4D1A-8349-83C93C47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94B4-BC76-4113-BA01-EB69EFEC65A4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7A75-4179-47BE-9D13-6B7684B4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73E16-E83D-4E51-862C-4AF00C7C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D409110-09FF-4488-888B-37038F38E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0267-DBA2-42E9-83E6-E9FD6133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A7896-47B3-4750-A669-D8C582DC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3977-9EDC-4017-982E-C2E6EB8E67DF}" type="datetime1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0A434-D2C1-41C7-8872-B75A4478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835BE-EDE6-4551-8010-DFEF647C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Light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04E07E-FAFA-4946-9312-68D56CC5A7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0" rtlCol="0" anchor="t"/>
          <a:lstStyle/>
          <a:p>
            <a:pPr algn="ctr"/>
            <a:endParaRPr lang="en-US" sz="320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61879E-3364-4193-86F7-397253FB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0270-5E96-4CDF-BD57-E72B8170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57361"/>
            <a:ext cx="6783371" cy="26411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EFF3582-4184-4D5C-ACBF-1BC579960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7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1879E-3364-4193-86F7-397253FB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0270-5E96-4CDF-BD57-E72B8170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57361"/>
            <a:ext cx="6783371" cy="2641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EFF3582-4184-4D5C-ACBF-1BC579960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6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9FDD2-ABC0-4DF1-9427-968A1FE6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3941-F4A5-4E8E-A415-FA9548B7C9B6}" type="datetime1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07158-7783-42EB-BE97-857C91BC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03A6-90DF-48B4-BDDE-A6DEF2D6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90000"/>
                <a:lumOff val="10000"/>
              </a:schemeClr>
            </a:gs>
            <a:gs pos="100000">
              <a:schemeClr val="tx2">
                <a:alpha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8F366-C9DC-4541-B0FE-D2FFBBF4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215CB-ADB3-4ECC-B89F-238076C95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746"/>
            <a:ext cx="10515600" cy="451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4718F-6859-4A71-9A40-583353A61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4338" y="6457361"/>
            <a:ext cx="2337062" cy="2641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5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fld id="{859A0A56-A196-446E-B5B4-126B81627DA0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6CD5A-1803-4419-9363-903DEB974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457361"/>
            <a:ext cx="6783371" cy="2641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8EB50-4B21-4A46-A76E-45C367577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913" y="6457361"/>
            <a:ext cx="288303" cy="26411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5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fld id="{5036D7C3-F935-4101-93A7-97B5AE139A2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B5AC943-EE87-41E2-9374-4DF85F150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37132" r="23176" b="38062"/>
          <a:stretch/>
        </p:blipFill>
        <p:spPr>
          <a:xfrm>
            <a:off x="10944520" y="6370239"/>
            <a:ext cx="1105566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70" r:id="rId4"/>
    <p:sldLayoutId id="2147483651" r:id="rId5"/>
    <p:sldLayoutId id="2147483654" r:id="rId6"/>
    <p:sldLayoutId id="2147483679" r:id="rId7"/>
    <p:sldLayoutId id="2147483683" r:id="rId8"/>
    <p:sldLayoutId id="2147483655" r:id="rId9"/>
    <p:sldLayoutId id="2147483681" r:id="rId10"/>
    <p:sldLayoutId id="2147483682" r:id="rId11"/>
    <p:sldLayoutId id="214748366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Franklin Gothic Book" panose="020B0503020102020204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Franklin Gothic Book" panose="020B05030201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unity.powerbi.com/t5/user/viewprofilepage/user-id/81077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atavibe.co.uk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twitter.com/pragati1187" TargetMode="External"/><Relationship Id="rId5" Type="http://schemas.openxmlformats.org/officeDocument/2006/relationships/image" Target="../media/image6.png"/><Relationship Id="rId15" Type="http://schemas.openxmlformats.org/officeDocument/2006/relationships/hyperlink" Target="https://www.youtube.com/channel/UCcnNh0Z0ScmS2MoF9z6I68w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hyperlink" Target="https://www.linkedin.com/in/pragatijain1187/" TargetMode="External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tsn.live/M365CHI-CFFDon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hyperlink" Target="https://twitter.com/m365cab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hyperlink" Target="https://www.powerplatformug.com/communities/community-home?CommunityKey=982096e9-969e-4846-8f0b-706b2b8d32fb" TargetMode="External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tsn.live/M365Chi-SponsorContest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tsn.live/M365CHI-Feedbac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atavibe.co.uk/" TargetMode="External"/><Relationship Id="rId7" Type="http://schemas.openxmlformats.org/officeDocument/2006/relationships/hyperlink" Target="https://twitter.com/pragati1187" TargetMode="External"/><Relationship Id="rId12" Type="http://schemas.openxmlformats.org/officeDocument/2006/relationships/image" Target="../media/image1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youtube.com/channel/UCcnNh0Z0ScmS2MoF9z6I68w" TargetMode="External"/><Relationship Id="rId5" Type="http://schemas.openxmlformats.org/officeDocument/2006/relationships/hyperlink" Target="https://www.linkedin.com/in/pragatijain118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community.powerbi.com/t5/user/viewprofilepage/user-id/810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C9C6-D53E-4947-9B8B-14C608FCB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Formatting Tricks with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2404D-941B-4163-A09A-B956AFF0A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Pragati Jain, Data Platform MVP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3C2CE-2952-421E-BC37-91DAA16C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#M365CHI22    |    @M365Chicago    |    m365chicago.com</a:t>
            </a:r>
          </a:p>
        </p:txBody>
      </p:sp>
    </p:spTree>
    <p:extLst>
      <p:ext uri="{BB962C8B-B14F-4D97-AF65-F5344CB8AC3E}">
        <p14:creationId xmlns:p14="http://schemas.microsoft.com/office/powerpoint/2010/main" val="45864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AEDE5-48F1-4ACB-AD70-415CE0D4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11B6-9861-41C2-926A-DF842F9C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7631-CA19-4C57-B6C5-792B220A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4D0F1-76C3-4148-A35F-DBC308AD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9" y="136525"/>
            <a:ext cx="1849021" cy="190984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74A4F15-00D7-411C-80E5-5238961A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4" y="2093281"/>
            <a:ext cx="1419590" cy="57952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4F8F8F-487D-4311-BC15-5D84D438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49" y="0"/>
            <a:ext cx="4401866" cy="687245"/>
          </a:xfrm>
        </p:spPr>
        <p:txBody>
          <a:bodyPr>
            <a:normAutofit/>
          </a:bodyPr>
          <a:lstStyle/>
          <a:p>
            <a:pPr algn="l"/>
            <a:r>
              <a:rPr lang="en-US" sz="3997" dirty="0"/>
              <a:t>Pragati Jain</a:t>
            </a:r>
            <a:endParaRPr lang="en-GB" sz="3997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C79114-DE85-4586-A1A7-A2CB4CD8FC14}"/>
              </a:ext>
            </a:extLst>
          </p:cNvPr>
          <p:cNvSpPr txBox="1">
            <a:spLocks/>
          </p:cNvSpPr>
          <p:nvPr/>
        </p:nvSpPr>
        <p:spPr>
          <a:xfrm>
            <a:off x="4566809" y="686151"/>
            <a:ext cx="5626061" cy="21699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550" indent="-285550"/>
            <a:r>
              <a:rPr lang="en-GB" sz="19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Microsoft Data Platform MVP</a:t>
            </a:r>
          </a:p>
          <a:p>
            <a:pPr marL="285550" indent="-285550"/>
            <a:r>
              <a:rPr lang="en-GB" sz="19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Superuser at Microsoft Power BI Community</a:t>
            </a:r>
          </a:p>
          <a:p>
            <a:pPr marL="285550" indent="-285550"/>
            <a:r>
              <a:rPr lang="en-GB" sz="19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10+ years of industry experience</a:t>
            </a:r>
          </a:p>
          <a:p>
            <a:pPr marL="285550" indent="-285550"/>
            <a:r>
              <a:rPr lang="en-GB" sz="19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Senior Consultant at Avanade, London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16" name="Google Shape;208;p28">
            <a:extLst>
              <a:ext uri="{FF2B5EF4-FFF2-40B4-BE49-F238E27FC236}">
                <a16:creationId xmlns:a16="http://schemas.microsoft.com/office/drawing/2014/main" id="{FF6F4AEE-E434-4FB5-A23E-6542B76B79E3}"/>
              </a:ext>
            </a:extLst>
          </p:cNvPr>
          <p:cNvSpPr txBox="1">
            <a:spLocks/>
          </p:cNvSpPr>
          <p:nvPr/>
        </p:nvSpPr>
        <p:spPr>
          <a:xfrm>
            <a:off x="4692810" y="2746612"/>
            <a:ext cx="4110944" cy="134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65" tIns="91365" rIns="91365" bIns="9136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endParaRPr lang="en-GB" sz="1799" dirty="0"/>
          </a:p>
          <a:p>
            <a:r>
              <a:rPr lang="en-GB" sz="2798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 Fact About Me</a:t>
            </a:r>
            <a:r>
              <a:rPr lang="en-GB" sz="19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en-GB" sz="2398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painter and proudly call myself ‘</a:t>
            </a:r>
            <a:r>
              <a:rPr lang="en-GB" sz="2398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TechieArtist</a:t>
            </a:r>
            <a:r>
              <a:rPr lang="en-GB" sz="2398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pt-PT" sz="199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😊</a:t>
            </a:r>
            <a:endParaRPr lang="en-GB" sz="19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989D9A-20E8-4D2F-BB9B-8856BF95C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4" y="4335673"/>
            <a:ext cx="1569044" cy="1569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E1945-513C-4B0D-838B-4B2070E23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4" y="2746612"/>
            <a:ext cx="1569044" cy="1569044"/>
          </a:xfrm>
          <a:prstGeom prst="rect">
            <a:avLst/>
          </a:prstGeom>
        </p:spPr>
      </p:pic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5DEBC56F-8F0C-4D95-B966-B48D37FEC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67" y="6183084"/>
            <a:ext cx="511200" cy="568359"/>
          </a:xfrm>
          <a:prstGeom prst="rect">
            <a:avLst/>
          </a:prstGeom>
        </p:spPr>
      </p:pic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02B759D9-E071-4C99-A069-302484CEC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52" y="6200573"/>
            <a:ext cx="488191" cy="511200"/>
          </a:xfrm>
          <a:prstGeom prst="rect">
            <a:avLst/>
          </a:prstGeom>
        </p:spPr>
      </p:pic>
      <p:pic>
        <p:nvPicPr>
          <p:cNvPr id="32" name="Picture 31">
            <a:hlinkClick r:id="rId11"/>
            <a:extLst>
              <a:ext uri="{FF2B5EF4-FFF2-40B4-BE49-F238E27FC236}">
                <a16:creationId xmlns:a16="http://schemas.microsoft.com/office/drawing/2014/main" id="{AB3EC313-7B01-4B21-9D01-2CDB3FA05B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48" y="6231434"/>
            <a:ext cx="447812" cy="447812"/>
          </a:xfrm>
          <a:prstGeom prst="rect">
            <a:avLst/>
          </a:prstGeom>
        </p:spPr>
      </p:pic>
      <p:pic>
        <p:nvPicPr>
          <p:cNvPr id="33" name="Picture 32">
            <a:hlinkClick r:id="rId13"/>
            <a:extLst>
              <a:ext uri="{FF2B5EF4-FFF2-40B4-BE49-F238E27FC236}">
                <a16:creationId xmlns:a16="http://schemas.microsoft.com/office/drawing/2014/main" id="{7DE77162-BEE8-4CD8-BDD8-97B6103521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13" y="6148562"/>
            <a:ext cx="606305" cy="606305"/>
          </a:xfrm>
          <a:prstGeom prst="rect">
            <a:avLst/>
          </a:prstGeom>
        </p:spPr>
      </p:pic>
      <p:pic>
        <p:nvPicPr>
          <p:cNvPr id="47" name="Picture 46">
            <a:hlinkClick r:id="rId15"/>
            <a:extLst>
              <a:ext uri="{FF2B5EF4-FFF2-40B4-BE49-F238E27FC236}">
                <a16:creationId xmlns:a16="http://schemas.microsoft.com/office/drawing/2014/main" id="{D1F6A95C-9C67-4B76-8DC0-B39618DAD1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95" y="6244052"/>
            <a:ext cx="581305" cy="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1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D36BC2C-0C75-4D54-9138-916B2920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4494" y="217925"/>
            <a:ext cx="6783371" cy="26411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E885649B-9CEF-4DDF-B948-20419EC6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0" y="2904467"/>
            <a:ext cx="3596695" cy="35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 descr="https://otsn.live/M365CHI-CFFDonation ">
            <a:extLst>
              <a:ext uri="{FF2B5EF4-FFF2-40B4-BE49-F238E27FC236}">
                <a16:creationId xmlns:a16="http://schemas.microsoft.com/office/drawing/2014/main" id="{875590FA-7BFB-483D-865F-CDBC8FAF4963}"/>
              </a:ext>
            </a:extLst>
          </p:cNvPr>
          <p:cNvSpPr txBox="1"/>
          <p:nvPr/>
        </p:nvSpPr>
        <p:spPr>
          <a:xfrm>
            <a:off x="194720" y="2535135"/>
            <a:ext cx="3596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https://otsn.live/M365CHI-CFFDonation</a:t>
            </a:r>
            <a:r>
              <a:rPr lang="en-US" sz="16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135409-AD57-4972-B6FE-4DB4455DB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2594" y="1070518"/>
            <a:ext cx="2309856" cy="1222394"/>
            <a:chOff x="412594" y="1070518"/>
            <a:chExt cx="2309856" cy="1222394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5858481A-CE38-4CE1-BDDF-BDAB3684A1E9}"/>
                </a:ext>
              </a:extLst>
            </p:cNvPr>
            <p:cNvSpPr>
              <a:spLocks/>
            </p:cNvSpPr>
            <p:nvPr/>
          </p:nvSpPr>
          <p:spPr bwMode="auto">
            <a:xfrm rot="18036828" flipH="1">
              <a:off x="1866157" y="1436619"/>
              <a:ext cx="501323" cy="1211263"/>
            </a:xfrm>
            <a:custGeom>
              <a:avLst/>
              <a:gdLst>
                <a:gd name="T0" fmla="*/ 94 w 140"/>
                <a:gd name="T1" fmla="*/ 357 h 384"/>
                <a:gd name="T2" fmla="*/ 104 w 140"/>
                <a:gd name="T3" fmla="*/ 336 h 384"/>
                <a:gd name="T4" fmla="*/ 118 w 140"/>
                <a:gd name="T5" fmla="*/ 285 h 384"/>
                <a:gd name="T6" fmla="*/ 126 w 140"/>
                <a:gd name="T7" fmla="*/ 269 h 384"/>
                <a:gd name="T8" fmla="*/ 134 w 140"/>
                <a:gd name="T9" fmla="*/ 266 h 384"/>
                <a:gd name="T10" fmla="*/ 138 w 140"/>
                <a:gd name="T11" fmla="*/ 275 h 384"/>
                <a:gd name="T12" fmla="*/ 115 w 140"/>
                <a:gd name="T13" fmla="*/ 358 h 384"/>
                <a:gd name="T14" fmla="*/ 77 w 140"/>
                <a:gd name="T15" fmla="*/ 374 h 384"/>
                <a:gd name="T16" fmla="*/ 7 w 140"/>
                <a:gd name="T17" fmla="*/ 315 h 384"/>
                <a:gd name="T18" fmla="*/ 7 w 140"/>
                <a:gd name="T19" fmla="*/ 304 h 384"/>
                <a:gd name="T20" fmla="*/ 19 w 140"/>
                <a:gd name="T21" fmla="*/ 305 h 384"/>
                <a:gd name="T22" fmla="*/ 49 w 140"/>
                <a:gd name="T23" fmla="*/ 332 h 384"/>
                <a:gd name="T24" fmla="*/ 67 w 140"/>
                <a:gd name="T25" fmla="*/ 345 h 384"/>
                <a:gd name="T26" fmla="*/ 66 w 140"/>
                <a:gd name="T27" fmla="*/ 336 h 384"/>
                <a:gd name="T28" fmla="*/ 18 w 140"/>
                <a:gd name="T29" fmla="*/ 209 h 384"/>
                <a:gd name="T30" fmla="*/ 31 w 140"/>
                <a:gd name="T31" fmla="*/ 17 h 384"/>
                <a:gd name="T32" fmla="*/ 36 w 140"/>
                <a:gd name="T33" fmla="*/ 9 h 384"/>
                <a:gd name="T34" fmla="*/ 50 w 140"/>
                <a:gd name="T35" fmla="*/ 4 h 384"/>
                <a:gd name="T36" fmla="*/ 52 w 140"/>
                <a:gd name="T37" fmla="*/ 19 h 384"/>
                <a:gd name="T38" fmla="*/ 29 w 140"/>
                <a:gd name="T39" fmla="*/ 209 h 384"/>
                <a:gd name="T40" fmla="*/ 94 w 140"/>
                <a:gd name="T41" fmla="*/ 35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384">
                  <a:moveTo>
                    <a:pt x="94" y="357"/>
                  </a:moveTo>
                  <a:cubicBezTo>
                    <a:pt x="101" y="352"/>
                    <a:pt x="102" y="343"/>
                    <a:pt x="104" y="336"/>
                  </a:cubicBezTo>
                  <a:cubicBezTo>
                    <a:pt x="109" y="319"/>
                    <a:pt x="113" y="302"/>
                    <a:pt x="118" y="285"/>
                  </a:cubicBezTo>
                  <a:cubicBezTo>
                    <a:pt x="120" y="279"/>
                    <a:pt x="123" y="274"/>
                    <a:pt x="126" y="269"/>
                  </a:cubicBezTo>
                  <a:cubicBezTo>
                    <a:pt x="128" y="266"/>
                    <a:pt x="131" y="264"/>
                    <a:pt x="134" y="266"/>
                  </a:cubicBezTo>
                  <a:cubicBezTo>
                    <a:pt x="139" y="267"/>
                    <a:pt x="140" y="272"/>
                    <a:pt x="138" y="275"/>
                  </a:cubicBezTo>
                  <a:cubicBezTo>
                    <a:pt x="124" y="301"/>
                    <a:pt x="124" y="331"/>
                    <a:pt x="115" y="358"/>
                  </a:cubicBezTo>
                  <a:cubicBezTo>
                    <a:pt x="109" y="377"/>
                    <a:pt x="95" y="384"/>
                    <a:pt x="77" y="374"/>
                  </a:cubicBezTo>
                  <a:cubicBezTo>
                    <a:pt x="49" y="360"/>
                    <a:pt x="28" y="338"/>
                    <a:pt x="7" y="315"/>
                  </a:cubicBezTo>
                  <a:cubicBezTo>
                    <a:pt x="4" y="312"/>
                    <a:pt x="3" y="308"/>
                    <a:pt x="7" y="304"/>
                  </a:cubicBezTo>
                  <a:cubicBezTo>
                    <a:pt x="11" y="300"/>
                    <a:pt x="16" y="301"/>
                    <a:pt x="19" y="305"/>
                  </a:cubicBezTo>
                  <a:cubicBezTo>
                    <a:pt x="29" y="314"/>
                    <a:pt x="39" y="323"/>
                    <a:pt x="49" y="332"/>
                  </a:cubicBezTo>
                  <a:cubicBezTo>
                    <a:pt x="54" y="337"/>
                    <a:pt x="60" y="343"/>
                    <a:pt x="67" y="345"/>
                  </a:cubicBezTo>
                  <a:cubicBezTo>
                    <a:pt x="70" y="342"/>
                    <a:pt x="67" y="339"/>
                    <a:pt x="66" y="336"/>
                  </a:cubicBezTo>
                  <a:cubicBezTo>
                    <a:pt x="45" y="296"/>
                    <a:pt x="28" y="253"/>
                    <a:pt x="18" y="209"/>
                  </a:cubicBezTo>
                  <a:cubicBezTo>
                    <a:pt x="3" y="144"/>
                    <a:pt x="0" y="79"/>
                    <a:pt x="31" y="17"/>
                  </a:cubicBezTo>
                  <a:cubicBezTo>
                    <a:pt x="33" y="14"/>
                    <a:pt x="34" y="11"/>
                    <a:pt x="36" y="9"/>
                  </a:cubicBezTo>
                  <a:cubicBezTo>
                    <a:pt x="39" y="4"/>
                    <a:pt x="44" y="0"/>
                    <a:pt x="50" y="4"/>
                  </a:cubicBezTo>
                  <a:cubicBezTo>
                    <a:pt x="56" y="8"/>
                    <a:pt x="55" y="14"/>
                    <a:pt x="52" y="19"/>
                  </a:cubicBezTo>
                  <a:cubicBezTo>
                    <a:pt x="11" y="78"/>
                    <a:pt x="13" y="143"/>
                    <a:pt x="29" y="209"/>
                  </a:cubicBezTo>
                  <a:cubicBezTo>
                    <a:pt x="42" y="262"/>
                    <a:pt x="65" y="310"/>
                    <a:pt x="94" y="3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6C4A36-F02F-4579-ADF4-C3F780CECBB3}"/>
                </a:ext>
              </a:extLst>
            </p:cNvPr>
            <p:cNvSpPr txBox="1"/>
            <p:nvPr/>
          </p:nvSpPr>
          <p:spPr>
            <a:xfrm>
              <a:off x="412594" y="1070518"/>
              <a:ext cx="17061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</a:rPr>
                <a:t>Donate Today!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70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F3F89-3FA8-43DC-8975-8B726D42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904" y="365125"/>
            <a:ext cx="10177896" cy="1325563"/>
          </a:xfrm>
        </p:spPr>
        <p:txBody>
          <a:bodyPr/>
          <a:lstStyle/>
          <a:p>
            <a:pPr algn="ctr"/>
            <a:r>
              <a:rPr lang="en-US"/>
              <a:t>Massive Thanks to Our Sponsors!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7AAC8-5613-45AA-BA8E-8FC7DDEB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072" y="1661746"/>
            <a:ext cx="5178014" cy="4515217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  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F77AB-7893-4345-A455-DB70FAF8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3D87-E834-4D4F-AB97-877DFE0BC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41" y="3500385"/>
            <a:ext cx="4292276" cy="16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eeam">
            <a:extLst>
              <a:ext uri="{FF2B5EF4-FFF2-40B4-BE49-F238E27FC236}">
                <a16:creationId xmlns:a16="http://schemas.microsoft.com/office/drawing/2014/main" id="{27EAA958-128A-4BC5-B631-3DC1AEEC0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36" y="1874251"/>
            <a:ext cx="2792862" cy="104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A88004B1-846E-420E-BF6A-D7B472D98948}"/>
              </a:ext>
            </a:extLst>
          </p:cNvPr>
          <p:cNvSpPr txBox="1"/>
          <p:nvPr/>
        </p:nvSpPr>
        <p:spPr>
          <a:xfrm>
            <a:off x="0" y="3503011"/>
            <a:ext cx="23254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0">
                <a:solidFill>
                  <a:srgbClr val="000000"/>
                </a:solidFill>
                <a:effectLst/>
                <a:latin typeface="Franklin Gothic Heavy"/>
              </a:rPr>
              <a:t>Silver Partners</a:t>
            </a:r>
            <a:endParaRPr lang="en-US">
              <a:latin typeface="Franklin Gothic Heavy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EC4695C-693B-428F-97A0-0AC52846D16A}"/>
              </a:ext>
            </a:extLst>
          </p:cNvPr>
          <p:cNvSpPr txBox="1"/>
          <p:nvPr/>
        </p:nvSpPr>
        <p:spPr>
          <a:xfrm>
            <a:off x="523334" y="2061626"/>
            <a:ext cx="201065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>
                <a:solidFill>
                  <a:srgbClr val="000000"/>
                </a:solidFill>
                <a:effectLst/>
                <a:latin typeface="Franklin Gothic Heavy"/>
              </a:rPr>
              <a:t>Gold Partner</a:t>
            </a:r>
            <a:r>
              <a:rPr lang="en-US" sz="180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80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A4E1CF4-F388-4982-88EC-4B547B259B31}"/>
              </a:ext>
            </a:extLst>
          </p:cNvPr>
          <p:cNvSpPr txBox="1"/>
          <p:nvPr/>
        </p:nvSpPr>
        <p:spPr>
          <a:xfrm>
            <a:off x="2488926" y="5536605"/>
            <a:ext cx="386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>
                <a:solidFill>
                  <a:srgbClr val="242424"/>
                </a:solidFill>
                <a:effectLst/>
              </a:rPr>
              <a:t>M365 Chicago is an OTSN Conference</a:t>
            </a:r>
            <a:endParaRPr lang="en-US" sz="1600"/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8C56B3E2-317F-4C99-9397-B92F1341D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742" y="5436896"/>
            <a:ext cx="711466" cy="541956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6A68D72-EC6F-4AC6-850D-17A706881F9F}"/>
              </a:ext>
            </a:extLst>
          </p:cNvPr>
          <p:cNvSpPr txBox="1">
            <a:spLocks/>
          </p:cNvSpPr>
          <p:nvPr/>
        </p:nvSpPr>
        <p:spPr>
          <a:xfrm>
            <a:off x="9164901" y="1661746"/>
            <a:ext cx="2523552" cy="45152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Franklin Gothic Book" panose="020B05030201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Franklin Gothic Book" panose="020B05030201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/>
              <a:t>   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81F7645-303F-41AB-A10A-193A45D9F1DC}"/>
              </a:ext>
            </a:extLst>
          </p:cNvPr>
          <p:cNvSpPr txBox="1"/>
          <p:nvPr/>
        </p:nvSpPr>
        <p:spPr>
          <a:xfrm>
            <a:off x="7062890" y="2061626"/>
            <a:ext cx="201065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i="0">
                <a:solidFill>
                  <a:srgbClr val="000000"/>
                </a:solidFill>
                <a:effectLst/>
                <a:latin typeface="Franklin Gothic Heavy"/>
              </a:rPr>
              <a:t>Community Partners</a:t>
            </a:r>
            <a:br>
              <a:rPr lang="en-US" sz="180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8009B-8091-4EF2-97DE-267CA767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957" y="2422954"/>
            <a:ext cx="914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08F1ED-58A7-4EB9-94DF-F664E363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70" y="3987263"/>
            <a:ext cx="914400" cy="9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F988FB-D1BD-414D-AB24-9CF36F65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70" y="1919195"/>
            <a:ext cx="914400" cy="5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0EAE86-AEE4-4310-A04B-5A20AC1A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70" y="2874766"/>
            <a:ext cx="914400" cy="89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C74AE7-94C8-4151-92A2-A56EEA49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957" y="3276618"/>
            <a:ext cx="914400" cy="102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94EDE29-7063-4FC1-A026-DB9ECDE0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957" y="4698843"/>
            <a:ext cx="914400" cy="5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AC6B89-B12B-4273-9FEE-0B0CEB8C678B}"/>
              </a:ext>
            </a:extLst>
          </p:cNvPr>
          <p:cNvSpPr txBox="1"/>
          <p:nvPr/>
        </p:nvSpPr>
        <p:spPr>
          <a:xfrm>
            <a:off x="9273092" y="5703425"/>
            <a:ext cx="2323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u="sng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11"/>
              </a:rPr>
              <a:t>Chicago Power Platform Users Group</a:t>
            </a:r>
            <a:endParaRPr lang="en-US" sz="900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en-US" sz="900" b="0" i="0" u="none" strike="noStrike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12"/>
              </a:rPr>
              <a:t>M365 Friday Cabo San Lucas</a:t>
            </a:r>
            <a:endParaRPr lang="en-US" sz="900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5526C82-D89F-4C81-A456-31DCC54C791E}"/>
              </a:ext>
            </a:extLst>
          </p:cNvPr>
          <p:cNvSpPr/>
          <p:nvPr/>
        </p:nvSpPr>
        <p:spPr>
          <a:xfrm>
            <a:off x="0" y="825190"/>
            <a:ext cx="12192000" cy="311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2CB42-9B1D-43D1-9D80-FAE596B5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678"/>
            <a:ext cx="10515600" cy="977010"/>
          </a:xfrm>
        </p:spPr>
        <p:txBody>
          <a:bodyPr/>
          <a:lstStyle/>
          <a:p>
            <a:r>
              <a:rPr lang="en-US"/>
              <a:t>Raffles and Giveaways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1FFED0-9496-4F7A-98DE-9588607A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#M365CHI22    |    @M365Chicago    |    m365chicago.com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A5531-176D-4211-8FB8-49D7581397F0}"/>
              </a:ext>
            </a:extLst>
          </p:cNvPr>
          <p:cNvSpPr/>
          <p:nvPr/>
        </p:nvSpPr>
        <p:spPr>
          <a:xfrm>
            <a:off x="6526829" y="2899879"/>
            <a:ext cx="2360694" cy="85092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>
                <a:cs typeface="Calibri Light"/>
              </a:rPr>
              <a:t>$250 Gift Card for Partner Raffle</a:t>
            </a:r>
            <a:br>
              <a:rPr lang="en-US">
                <a:cs typeface="Calibri Light"/>
              </a:rPr>
            </a:br>
            <a:r>
              <a:rPr lang="en-US" sz="1400">
                <a:cs typeface="Calibri Light"/>
              </a:rPr>
              <a:t>2 Winners</a:t>
            </a:r>
            <a:endParaRPr lang="en-US"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796A8-77EE-4ED4-A362-13054FF389EE}"/>
              </a:ext>
            </a:extLst>
          </p:cNvPr>
          <p:cNvSpPr/>
          <p:nvPr/>
        </p:nvSpPr>
        <p:spPr>
          <a:xfrm>
            <a:off x="3953683" y="2904892"/>
            <a:ext cx="2304939" cy="85092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>
                <a:cs typeface="Calibri Light"/>
              </a:rPr>
              <a:t>$100 Gift Card for Opt-in Raffle</a:t>
            </a:r>
          </a:p>
          <a:p>
            <a:r>
              <a:rPr lang="en-US" sz="1400">
                <a:cs typeface="Calibri Light"/>
              </a:rPr>
              <a:t>5 Winners</a:t>
            </a:r>
            <a:endParaRPr lang="en-US" sz="1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A0631E-61ED-470F-AD9A-0F29D2F5F656}"/>
              </a:ext>
            </a:extLst>
          </p:cNvPr>
          <p:cNvSpPr txBox="1">
            <a:spLocks/>
          </p:cNvSpPr>
          <p:nvPr/>
        </p:nvSpPr>
        <p:spPr>
          <a:xfrm>
            <a:off x="7714400" y="4059044"/>
            <a:ext cx="4284312" cy="2698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Franklin Gothic Book" panose="020B0503020102020204" pitchFamily="34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Franklin Gothic Book" panose="020B0503020102020204" pitchFamily="34" charset="0"/>
              <a:buChar char="–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Franklin Gothic Heavy"/>
              </a:rPr>
              <a:t>PARTNER RAFFLE</a:t>
            </a:r>
            <a:br>
              <a:rPr lang="en-US" sz="1800">
                <a:solidFill>
                  <a:schemeClr val="tx1"/>
                </a:solidFill>
              </a:rPr>
            </a:br>
            <a:r>
              <a:rPr lang="en-US" sz="1800">
                <a:solidFill>
                  <a:schemeClr val="tx1"/>
                </a:solidFill>
              </a:rPr>
              <a:t>Please, visit our Partners! While you’re there, ask for their Special Phrase and gain an entry for our Partner Raffle prize!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A36F6F-E5C2-4846-A245-E9FE3398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70" y="824001"/>
            <a:ext cx="2292765" cy="22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ABF2-D458-4254-8895-9C91BF8DE13B}"/>
              </a:ext>
            </a:extLst>
          </p:cNvPr>
          <p:cNvSpPr/>
          <p:nvPr/>
        </p:nvSpPr>
        <p:spPr>
          <a:xfrm>
            <a:off x="9119858" y="2903179"/>
            <a:ext cx="2555470" cy="85092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>
                <a:cs typeface="Calibri Light"/>
              </a:rPr>
              <a:t>Xbox One for Attendee Opt-in Raffle</a:t>
            </a:r>
          </a:p>
          <a:p>
            <a:r>
              <a:rPr lang="en-US" sz="1400">
                <a:cs typeface="Calibri Light"/>
              </a:rPr>
              <a:t>1 Winner</a:t>
            </a:r>
            <a:endParaRPr lang="en-US" sz="1400"/>
          </a:p>
        </p:txBody>
      </p:sp>
      <p:pic>
        <p:nvPicPr>
          <p:cNvPr id="12" name="Picture 2" descr="Ultimate Tastes of Chicago Combo">
            <a:extLst>
              <a:ext uri="{FF2B5EF4-FFF2-40B4-BE49-F238E27FC236}">
                <a16:creationId xmlns:a16="http://schemas.microsoft.com/office/drawing/2014/main" id="{8C8DE588-CB15-4D90-9D06-D2D7CFD4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26426"/>
          <a:stretch/>
        </p:blipFill>
        <p:spPr bwMode="auto">
          <a:xfrm>
            <a:off x="1108142" y="1804789"/>
            <a:ext cx="1664342" cy="1016470"/>
          </a:xfrm>
          <a:prstGeom prst="roundRect">
            <a:avLst>
              <a:gd name="adj" fmla="val 70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$250 Amazon gift card">
            <a:extLst>
              <a:ext uri="{FF2B5EF4-FFF2-40B4-BE49-F238E27FC236}">
                <a16:creationId xmlns:a16="http://schemas.microsoft.com/office/drawing/2014/main" id="{84BF61D3-3F05-473C-903A-6FEA7A39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581" y="1650380"/>
            <a:ext cx="1919743" cy="1293542"/>
          </a:xfrm>
          <a:prstGeom prst="roundRect">
            <a:avLst/>
          </a:prstGeom>
        </p:spPr>
      </p:pic>
      <p:pic>
        <p:nvPicPr>
          <p:cNvPr id="21" name="Picture 20" descr="$100 Amazon gift card">
            <a:extLst>
              <a:ext uri="{FF2B5EF4-FFF2-40B4-BE49-F238E27FC236}">
                <a16:creationId xmlns:a16="http://schemas.microsoft.com/office/drawing/2014/main" id="{0B6FD8DB-2367-4C87-8870-4CF5A674F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892" y="1626731"/>
            <a:ext cx="1930497" cy="1300788"/>
          </a:xfrm>
          <a:prstGeom prst="round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BE39BF-E728-41D7-9437-65FD732209D9}"/>
              </a:ext>
            </a:extLst>
          </p:cNvPr>
          <p:cNvSpPr txBox="1"/>
          <p:nvPr/>
        </p:nvSpPr>
        <p:spPr>
          <a:xfrm>
            <a:off x="457200" y="4014647"/>
            <a:ext cx="32673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Franklin Gothic Heavy"/>
              </a:rPr>
              <a:t>TWITTER GIVEAWAY!!!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</a:rPr>
              <a:t>Tweet about the conference using #M365CHI22 for a chance to win a Chicago Prize Pack. One Winner selected at random!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184E10-9AFE-444E-9282-A8D4FE51DC73}"/>
              </a:ext>
            </a:extLst>
          </p:cNvPr>
          <p:cNvSpPr txBox="1"/>
          <p:nvPr/>
        </p:nvSpPr>
        <p:spPr>
          <a:xfrm>
            <a:off x="3877835" y="4032276"/>
            <a:ext cx="3392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Franklin Gothic Heavy"/>
              </a:rPr>
              <a:t>OPT-IN REGISTRATION RAFFLE</a:t>
            </a:r>
            <a:br>
              <a:rPr lang="en-US" sz="1800">
                <a:solidFill>
                  <a:schemeClr val="tx1"/>
                </a:solidFill>
              </a:rPr>
            </a:br>
            <a:r>
              <a:rPr lang="en-US" sz="1800">
                <a:solidFill>
                  <a:schemeClr val="tx1"/>
                </a:solidFill>
              </a:rPr>
              <a:t>Did you opt-in to talk to our partners during registration? Thank you! Join us in the General Channel at 5:50 to see if you won an Opt-In Raffle prize!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8EB6DB-917B-412F-BB33-A5DB85FBD228}"/>
              </a:ext>
            </a:extLst>
          </p:cNvPr>
          <p:cNvSpPr txBox="1"/>
          <p:nvPr/>
        </p:nvSpPr>
        <p:spPr>
          <a:xfrm>
            <a:off x="2327817" y="6017194"/>
            <a:ext cx="902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Submit your Partner Raffle entries to </a:t>
            </a:r>
            <a:r>
              <a:rPr lang="en-US" sz="1800">
                <a:solidFill>
                  <a:schemeClr val="tx1"/>
                </a:solidFill>
                <a:hlinkClick r:id="rId6"/>
              </a:rPr>
              <a:t>https://otsn.live/M365Chi-SponsorContest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F00A33-7975-41C6-8730-087F2B2654A8}"/>
              </a:ext>
            </a:extLst>
          </p:cNvPr>
          <p:cNvSpPr/>
          <p:nvPr/>
        </p:nvSpPr>
        <p:spPr>
          <a:xfrm>
            <a:off x="916835" y="3115910"/>
            <a:ext cx="2304939" cy="42546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en-US">
                <a:cs typeface="Calibri Light"/>
              </a:rPr>
              <a:t>Chicago Prize Pack Twitter Giveaway</a:t>
            </a:r>
          </a:p>
          <a:p>
            <a:r>
              <a:rPr lang="en-US" sz="1400">
                <a:cs typeface="Calibri Light"/>
              </a:rPr>
              <a:t>1 Winner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0416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B926-E618-4B2F-9FC2-635B8395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Agenda</a:t>
            </a:r>
            <a:r>
              <a:rPr lang="en-US" sz="4400" dirty="0"/>
              <a:t> (One Slide, All Demo Session)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B2C2-35E5-46E3-ADCE-E0CD8A2C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In this session we will be exploring few ways of applying conditional formatting to a report in Power BI at data level and visual level.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Data Level Conditional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Default formatting options: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Background colour formatting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Font colour formatting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Data bars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Icon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Custom measure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Custom icons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Visual Level Conditional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titles on visuals based on slicer selections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Data Bars on visual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Conditional colours on a Map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/>
              <a:t>Heatmap look on a matrix visual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FF2A-B833-4826-9063-C11BF84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370E-7386-406D-BC1E-49442903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6AA7-9B9C-494E-BC47-076F574D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9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EDC9-0E28-411A-B31E-5DF75D94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499533"/>
            <a:ext cx="4345858" cy="150252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Help Us Improve Our Conference!</a:t>
            </a:r>
            <a:br>
              <a:rPr lang="en-US" sz="26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26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Fill out a short speaker survey for each session you attend AND for the conference, overall!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2B782D7-8C4D-4DDB-A7F4-8BA29B897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4" y="626252"/>
            <a:ext cx="5247747" cy="5247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6CA22-C17B-45F1-980B-C95EEE559EA5}"/>
              </a:ext>
            </a:extLst>
          </p:cNvPr>
          <p:cNvSpPr txBox="1"/>
          <p:nvPr/>
        </p:nvSpPr>
        <p:spPr>
          <a:xfrm>
            <a:off x="7197213" y="3022898"/>
            <a:ext cx="4345858" cy="28535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  <a:hlinkClick r:id="rId4" tooltip="https://otsn.live/m365chi-feedb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https://otsn.live/M365CHI-Feedback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2FA6A-FD87-4DE8-8C3C-DBA8E48696E3}"/>
              </a:ext>
            </a:extLst>
          </p:cNvPr>
          <p:cNvSpPr txBox="1"/>
          <p:nvPr/>
        </p:nvSpPr>
        <p:spPr>
          <a:xfrm>
            <a:off x="1385739" y="6152066"/>
            <a:ext cx="4125509" cy="3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  <a:hlinkClick r:id="rId4" tooltip="https://otsn.live/m365chi-feedb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https://otsn.live/M365CHI-Feedback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45465-3B2C-4EB2-8DCD-8A057B18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</p:spTree>
    <p:extLst>
      <p:ext uri="{BB962C8B-B14F-4D97-AF65-F5344CB8AC3E}">
        <p14:creationId xmlns:p14="http://schemas.microsoft.com/office/powerpoint/2010/main" val="276060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FF2A-B833-4826-9063-C11BF844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1/14/2022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370E-7386-406D-BC1E-49442903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#M365CHI22    |    @M365Chicago    |    m365chicago.com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6AA7-9B9C-494E-BC47-076F574D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6D7C3-F935-4101-93A7-97B5AE139A25}" type="slidenum">
              <a:rPr lang="en-US" smtClean="0"/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576933-91F4-4A83-A8AE-48E79F6AB206}"/>
              </a:ext>
            </a:extLst>
          </p:cNvPr>
          <p:cNvSpPr txBox="1">
            <a:spLocks/>
          </p:cNvSpPr>
          <p:nvPr/>
        </p:nvSpPr>
        <p:spPr>
          <a:xfrm>
            <a:off x="2982003" y="2003109"/>
            <a:ext cx="4337111" cy="21051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and Happy to answer any questions.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E87C7-17BB-446A-A28C-F60F3C0CF1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89" y="3881429"/>
            <a:ext cx="1946247" cy="1946247"/>
          </a:xfrm>
          <a:prstGeom prst="rect">
            <a:avLst/>
          </a:prstGeom>
        </p:spPr>
      </p:pic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3BB6A1AF-F8F4-4AE3-8BA4-24C145A87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55" y="6135179"/>
            <a:ext cx="511200" cy="568359"/>
          </a:xfrm>
          <a:prstGeom prst="rect">
            <a:avLst/>
          </a:prstGeom>
        </p:spPr>
      </p:pic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A420F848-9D05-408C-8B0B-37C0CC60D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07" y="6146002"/>
            <a:ext cx="488191" cy="511200"/>
          </a:xfrm>
          <a:prstGeom prst="rect">
            <a:avLst/>
          </a:prstGeom>
        </p:spPr>
      </p:pic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C0849BEE-F2DF-452E-ADF1-EC7AAEAB3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91" y="6186574"/>
            <a:ext cx="447812" cy="447812"/>
          </a:xfrm>
          <a:prstGeom prst="rect">
            <a:avLst/>
          </a:prstGeom>
        </p:spPr>
      </p:pic>
      <p:pic>
        <p:nvPicPr>
          <p:cNvPr id="16" name="Picture 15">
            <a:hlinkClick r:id="rId9"/>
            <a:extLst>
              <a:ext uri="{FF2B5EF4-FFF2-40B4-BE49-F238E27FC236}">
                <a16:creationId xmlns:a16="http://schemas.microsoft.com/office/drawing/2014/main" id="{A55926C2-7CD6-4ABF-9A19-7BC2225FEA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133" y="6107240"/>
            <a:ext cx="606305" cy="606305"/>
          </a:xfrm>
          <a:prstGeom prst="rect">
            <a:avLst/>
          </a:prstGeom>
        </p:spPr>
      </p:pic>
      <p:pic>
        <p:nvPicPr>
          <p:cNvPr id="17" name="Picture 16">
            <a:hlinkClick r:id="rId11"/>
            <a:extLst>
              <a:ext uri="{FF2B5EF4-FFF2-40B4-BE49-F238E27FC236}">
                <a16:creationId xmlns:a16="http://schemas.microsoft.com/office/drawing/2014/main" id="{FB0384AB-25FD-43F7-86E2-E0A57B9D1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12" y="6244052"/>
            <a:ext cx="581305" cy="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8197"/>
      </p:ext>
    </p:extLst>
  </p:cSld>
  <p:clrMapOvr>
    <a:masterClrMapping/>
  </p:clrMapOvr>
</p:sld>
</file>

<file path=ppt/theme/theme1.xml><?xml version="1.0" encoding="utf-8"?>
<a:theme xmlns:a="http://schemas.openxmlformats.org/drawingml/2006/main" name="M365Chicago">
  <a:themeElements>
    <a:clrScheme name="M365Chicag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ank xmlns="9392cde9-9d14-45cb-baf3-cf443b6c1b55">3</Rank>
    <_Flow_SignoffStatus xmlns="9392cde9-9d14-45cb-baf3-cf443b6c1b55" xsi:nil="true"/>
    <SharedWithUsers xmlns="478050f8-4951-4a89-8058-2edd2ee3f256">
      <UserInfo>
        <DisplayName>M365 Chicago - Nov 13th Members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8122B37444FF409BC87EF881A4CCDE" ma:contentTypeVersion="14" ma:contentTypeDescription="Create a new document." ma:contentTypeScope="" ma:versionID="6b96dd9ebd6ccdd057c66962b9492a56">
  <xsd:schema xmlns:xsd="http://www.w3.org/2001/XMLSchema" xmlns:xs="http://www.w3.org/2001/XMLSchema" xmlns:p="http://schemas.microsoft.com/office/2006/metadata/properties" xmlns:ns2="9392cde9-9d14-45cb-baf3-cf443b6c1b55" xmlns:ns3="478050f8-4951-4a89-8058-2edd2ee3f256" targetNamespace="http://schemas.microsoft.com/office/2006/metadata/properties" ma:root="true" ma:fieldsID="58f86279c10c8010a81f828ec1417fe4" ns2:_="" ns3:_="">
    <xsd:import namespace="9392cde9-9d14-45cb-baf3-cf443b6c1b55"/>
    <xsd:import namespace="478050f8-4951-4a89-8058-2edd2ee3f2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Rank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92cde9-9d14-45cb-baf3-cf443b6c1b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Rank" ma:index="19" nillable="true" ma:displayName="Rank" ma:default="3" ma:format="RadioButtons" ma:internalName="Rank">
      <xsd:simpleType>
        <xsd:restriction base="dms:Choice">
          <xsd:enumeration value="1"/>
          <xsd:enumeration value="2"/>
          <xsd:enumeration value="3"/>
          <xsd:enumeration value="4"/>
          <xsd:enumeration value="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050f8-4951-4a89-8058-2edd2ee3f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D8F959-B0A9-4284-8CC4-6AAD73DCF6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1C1DED-BECC-4EB9-9034-4E55BA088851}">
  <ds:schemaRefs>
    <ds:schemaRef ds:uri="478050f8-4951-4a89-8058-2edd2ee3f256"/>
    <ds:schemaRef ds:uri="9392cde9-9d14-45cb-baf3-cf443b6c1b5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3E76EC1-6F4B-4552-BE29-DBD8D515039A}">
  <ds:schemaRefs>
    <ds:schemaRef ds:uri="478050f8-4951-4a89-8058-2edd2ee3f256"/>
    <ds:schemaRef ds:uri="9392cde9-9d14-45cb-baf3-cf443b6c1b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449</Words>
  <Application>Microsoft Office PowerPoint</Application>
  <PresentationFormat>Widescreen</PresentationFormat>
  <Paragraphs>68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Consolas</vt:lpstr>
      <vt:lpstr>Franklin Gothic Book</vt:lpstr>
      <vt:lpstr>Franklin Gothic Heavy</vt:lpstr>
      <vt:lpstr>Franklin Gothic Medium</vt:lpstr>
      <vt:lpstr>Segoe UI</vt:lpstr>
      <vt:lpstr>Squada One</vt:lpstr>
      <vt:lpstr>verdana</vt:lpstr>
      <vt:lpstr>Wingdings</vt:lpstr>
      <vt:lpstr>WordVisiCarriageReturn_MSFontService</vt:lpstr>
      <vt:lpstr>M365Chicago</vt:lpstr>
      <vt:lpstr>Conditional Formatting Tricks with Power BI</vt:lpstr>
      <vt:lpstr>Pragati Jain</vt:lpstr>
      <vt:lpstr>PowerPoint Presentation</vt:lpstr>
      <vt:lpstr>Massive Thanks to Our Sponsors!</vt:lpstr>
      <vt:lpstr>Raffles and Giveaways</vt:lpstr>
      <vt:lpstr>Agenda (One Slide, All Demo Session)</vt:lpstr>
      <vt:lpstr>Help Us Improve Our Conference!  Fill out a short speaker survey for each session you attend AND for the conference, overall!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Ackmann</dc:creator>
  <cp:lastModifiedBy>Pragati Jain</cp:lastModifiedBy>
  <cp:revision>13</cp:revision>
  <dcterms:created xsi:type="dcterms:W3CDTF">2022-01-04T18:09:46Z</dcterms:created>
  <dcterms:modified xsi:type="dcterms:W3CDTF">2022-01-14T10:17:21Z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0x010100EE8122B37444FF409BC87EF881A4CCDE</vt:lpwstr>
  </property>
</Properties>
</file>